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76" r:id="rId3"/>
    <p:sldId id="277" r:id="rId4"/>
    <p:sldId id="278" r:id="rId5"/>
    <p:sldId id="279" r:id="rId6"/>
    <p:sldId id="273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etgerFenke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99FF"/>
    <a:srgbClr val="0066CC"/>
    <a:srgbClr val="663300"/>
    <a:srgbClr val="33CC33"/>
    <a:srgbClr val="99CC00"/>
    <a:srgbClr val="8EDA8E"/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4" autoAdjust="0"/>
    <p:restoredTop sz="99347" autoAdjust="0"/>
  </p:normalViewPr>
  <p:slideViewPr>
    <p:cSldViewPr>
      <p:cViewPr varScale="1">
        <p:scale>
          <a:sx n="75" d="100"/>
          <a:sy n="75" d="100"/>
        </p:scale>
        <p:origin x="-1518" y="-84"/>
      </p:cViewPr>
      <p:guideLst>
        <p:guide orient="horz" pos="4025"/>
        <p:guide orient="horz" pos="3430"/>
        <p:guide pos="5641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6964D72-6F14-44E2-B0CE-E206417A4A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C9722EA-7F83-4214-8C02-90869210C68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8" tIns="47384" rIns="94768" bIns="47384" anchor="b"/>
          <a:lstStyle/>
          <a:p>
            <a:pPr algn="r" defTabSz="947738"/>
            <a:fld id="{D7EE075E-134E-40E7-B6B6-89CA6F5531E9}" type="slidenum">
              <a:rPr lang="en-GB" sz="1200"/>
              <a:pPr algn="r" defTabSz="947738"/>
              <a:t>1</a:t>
            </a:fld>
            <a:endParaRPr lang="en-GB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4897438" y="476250"/>
            <a:ext cx="4071937" cy="1152525"/>
            <a:chOff x="3085" y="300"/>
            <a:chExt cx="2565" cy="72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107" y="300"/>
              <a:ext cx="2543" cy="7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sz="2000" b="1"/>
            </a:p>
          </p:txBody>
        </p:sp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85" y="362"/>
              <a:ext cx="195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euprojec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66" y="462"/>
              <a:ext cx="528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40"/>
            <a:ext cx="7772400" cy="1181985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40"/>
            <a:ext cx="6400800" cy="1800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88640"/>
            <a:ext cx="8861425" cy="648300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" y="1124744"/>
            <a:ext cx="8856663" cy="5328592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spcBef>
                <a:spcPts val="300"/>
              </a:spcBef>
              <a:defRPr sz="20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0" y="1265238"/>
            <a:ext cx="8856663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287838" y="6540500"/>
            <a:ext cx="528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6068F094-3FD8-471F-AB30-7FCA6D791F16}" type="slidenum">
              <a:rPr lang="nl-BE" sz="1000" smtClean="0">
                <a:solidFill>
                  <a:schemeClr val="bg2"/>
                </a:solidFill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‹Nr.›</a:t>
            </a:fld>
            <a:endParaRPr lang="nl-BE" sz="1000" smtClean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28" name="Line 14"/>
          <p:cNvSpPr>
            <a:spLocks noChangeShapeType="1"/>
          </p:cNvSpPr>
          <p:nvPr/>
        </p:nvSpPr>
        <p:spPr bwMode="auto">
          <a:xfrm>
            <a:off x="0" y="6503988"/>
            <a:ext cx="9144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  <a:cs typeface="+mn-cs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4288" y="6540500"/>
            <a:ext cx="3959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dirty="0" smtClean="0">
                <a:solidFill>
                  <a:schemeClr val="bg2"/>
                </a:solidFill>
                <a:cs typeface="Arial" pitchFamily="34" charset="0"/>
              </a:rPr>
              <a:t>TAP TSI Masterplan introduction</a:t>
            </a:r>
            <a:endParaRPr lang="nl-BE" sz="1000" dirty="0" smtClean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 flipV="1">
            <a:off x="-28575" y="912813"/>
            <a:ext cx="9180513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  <a:cs typeface="+mn-cs"/>
            </a:endParaRPr>
          </a:p>
        </p:txBody>
      </p:sp>
      <p:sp>
        <p:nvSpPr>
          <p:cNvPr id="1032" name="Line 32"/>
          <p:cNvSpPr>
            <a:spLocks noChangeShapeType="1"/>
          </p:cNvSpPr>
          <p:nvPr/>
        </p:nvSpPr>
        <p:spPr bwMode="auto">
          <a:xfrm flipV="1">
            <a:off x="-28575" y="981075"/>
            <a:ext cx="9180513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350838" indent="-1746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Arial" pitchFamily="34" charset="0"/>
        </a:defRPr>
      </a:lvl2pPr>
      <a:lvl3pPr marL="550863" indent="-1984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</a:defRPr>
      </a:lvl3pPr>
      <a:lvl4pPr marL="725488" indent="-1730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</a:defRPr>
      </a:lvl4pPr>
      <a:lvl5pPr marL="914400" indent="-1873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hyperlink" Target="http://intranet/TREN-CIC/templates/index.htm" TargetMode="Externa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jpeg"/><Relationship Id="rId5" Type="http://schemas.openxmlformats.org/officeDocument/2006/relationships/image" Target="../media/image5.wmf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4.w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ap-tsi.uic.org/What-s-new,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b="1"/>
          </a:p>
        </p:txBody>
      </p:sp>
      <p:sp>
        <p:nvSpPr>
          <p:cNvPr id="6146" name="Text Box 13"/>
          <p:cNvSpPr txBox="1">
            <a:spLocks noChangeArrowheads="1"/>
          </p:cNvSpPr>
          <p:nvPr/>
        </p:nvSpPr>
        <p:spPr bwMode="auto">
          <a:xfrm>
            <a:off x="179388" y="1852613"/>
            <a:ext cx="63373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/>
              <a:t>TAP TSI Masterplanning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Introduction to company implementation planning</a:t>
            </a:r>
            <a:endParaRPr lang="en-GB" sz="2500"/>
          </a:p>
          <a:p>
            <a:pPr eaLnBrk="0" hangingPunct="0"/>
            <a:endParaRPr lang="en-GB" sz="5400"/>
          </a:p>
          <a:p>
            <a:pPr eaLnBrk="0" hangingPunct="0"/>
            <a:endParaRPr lang="en-GB" sz="4400" b="1"/>
          </a:p>
          <a:p>
            <a:pPr eaLnBrk="0" hangingPunct="0"/>
            <a:r>
              <a:rPr lang="en-GB" sz="2000" b="1"/>
              <a:t/>
            </a:r>
            <a:br>
              <a:rPr lang="en-GB" sz="2000" b="1"/>
            </a:br>
            <a:endParaRPr lang="en-GB" sz="2000" b="1"/>
          </a:p>
          <a:p>
            <a:pPr eaLnBrk="0" hangingPunct="0"/>
            <a:r>
              <a:rPr lang="en-GB" sz="2000"/>
              <a:t>Preparation for Masterplanning Kick-off event on</a:t>
            </a:r>
          </a:p>
          <a:p>
            <a:pPr eaLnBrk="0" hangingPunct="0"/>
            <a:r>
              <a:rPr lang="en-GB" sz="2000"/>
              <a:t>25 September 2012 in Brussels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140200" y="25400"/>
            <a:ext cx="865188" cy="260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6069013" y="1989138"/>
            <a:ext cx="2824162" cy="4392612"/>
            <a:chOff x="3823" y="1253"/>
            <a:chExt cx="1779" cy="2767"/>
          </a:xfrm>
        </p:grpSpPr>
        <p:pic>
          <p:nvPicPr>
            <p:cNvPr id="6149" name="Picture 10"/>
            <p:cNvPicPr>
              <a:picLocks noChangeAspect="1" noChangeArrowheads="1"/>
            </p:cNvPicPr>
            <p:nvPr/>
          </p:nvPicPr>
          <p:blipFill>
            <a:blip r:embed="rId3"/>
            <a:srcRect r="8368" b="4256"/>
            <a:stretch>
              <a:fillRect/>
            </a:stretch>
          </p:blipFill>
          <p:spPr bwMode="auto">
            <a:xfrm>
              <a:off x="3946" y="2312"/>
              <a:ext cx="687" cy="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6150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4660" y="1362"/>
              <a:ext cx="617" cy="2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6151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4866" y="3089"/>
              <a:ext cx="636" cy="2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6152" name="Picture 13" descr="6e5873343e0b97deadf0e2da50b4673f-380d0"/>
            <p:cNvPicPr>
              <a:picLocks noChangeAspect="1" noChangeArrowheads="1"/>
            </p:cNvPicPr>
            <p:nvPr/>
          </p:nvPicPr>
          <p:blipFill>
            <a:blip r:embed="rId6"/>
            <a:srcRect l="37334" b="31993"/>
            <a:stretch>
              <a:fillRect/>
            </a:stretch>
          </p:blipFill>
          <p:spPr bwMode="auto">
            <a:xfrm>
              <a:off x="4354" y="3422"/>
              <a:ext cx="46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4" descr="logo-MOVE-rvb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31" y="2701"/>
              <a:ext cx="326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032"/>
            <p:cNvPicPr>
              <a:picLocks noChangeAspect="1" noChangeArrowheads="1"/>
            </p:cNvPicPr>
            <p:nvPr/>
          </p:nvPicPr>
          <p:blipFill>
            <a:blip r:embed="rId9"/>
            <a:srcRect l="10306" t="7541" r="18573" b="21475"/>
            <a:stretch>
              <a:fillRect/>
            </a:stretch>
          </p:blipFill>
          <p:spPr bwMode="auto">
            <a:xfrm>
              <a:off x="3974" y="1608"/>
              <a:ext cx="1256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1" descr="ERA_Logo_new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595" y="2131"/>
              <a:ext cx="65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7" descr="http://jobs.euractiv.com/filess/EIM_0.jpg"/>
            <p:cNvPicPr>
              <a:picLocks noChangeAspect="1" noChangeArrowheads="1"/>
            </p:cNvPicPr>
            <p:nvPr/>
          </p:nvPicPr>
          <p:blipFill>
            <a:blip r:embed="rId11"/>
            <a:srcRect t="19711" b="20914"/>
            <a:stretch>
              <a:fillRect/>
            </a:stretch>
          </p:blipFill>
          <p:spPr bwMode="auto">
            <a:xfrm>
              <a:off x="3941" y="2070"/>
              <a:ext cx="54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18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777" y="3609"/>
              <a:ext cx="452" cy="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6158" name="Picture 19"/>
            <p:cNvPicPr>
              <a:picLocks noChangeAspect="1" noChangeArrowheads="1"/>
            </p:cNvPicPr>
            <p:nvPr/>
          </p:nvPicPr>
          <p:blipFill>
            <a:blip r:embed="rId13"/>
            <a:srcRect r="3302"/>
            <a:stretch>
              <a:fillRect/>
            </a:stretch>
          </p:blipFill>
          <p:spPr bwMode="auto">
            <a:xfrm>
              <a:off x="4413" y="2704"/>
              <a:ext cx="72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159" name="AutoShape 20"/>
            <p:cNvSpPr>
              <a:spLocks noChangeArrowheads="1"/>
            </p:cNvSpPr>
            <p:nvPr/>
          </p:nvSpPr>
          <p:spPr bwMode="auto">
            <a:xfrm>
              <a:off x="3823" y="1253"/>
              <a:ext cx="1779" cy="2767"/>
            </a:xfrm>
            <a:prstGeom prst="flowChartAlternateProcess">
              <a:avLst/>
            </a:prstGeom>
            <a:noFill/>
            <a:ln w="28575" algn="ctr">
              <a:solidFill>
                <a:srgbClr val="0033CC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6160" name="Picture 37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914" y="1352"/>
              <a:ext cx="703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22" descr="logo_gebta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957" y="2523"/>
              <a:ext cx="59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xfrm>
            <a:off x="120650" y="188913"/>
            <a:ext cx="886142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Introduction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20650" y="1125538"/>
            <a:ext cx="8856663" cy="53276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TAP TSI Regulation requires RUs and IMs to prepare an implementation plan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plan has to show when each of the obligations in the Regulation will be met – when the RU or IM will be compliant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Phase One project has defined in detail how the regulatory obligations can be met by RUs and IMs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It is therefore possible for individual RUs and IMs to prepare their plans with confidence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These plans are to be assembled by the Phase Two Transition team into a consolidated plan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consolidated plan will be used by the project team to monitor progress during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120650" y="188913"/>
            <a:ext cx="886142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RU and IM implementation planning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20650" y="1125538"/>
            <a:ext cx="8856663" cy="53276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Each RU and IM needs to set up a TAP TSI implementation planning project and to nominate a point of contact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Resources need to be allocated by the RU or IM so that the planning project can start now and can be completed by the end of 2012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RU or IM point of contact needs to know what is to be done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This will all be explained at the Masterplan meeting to be held in Brussels on 25 September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Attendance at the meeting is strongly encouraged – ideally by the RU or IM representative in charge of the TAP TSI exercise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meeting will try to avoid excessive technical detail and be concerned with background and project management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 bwMode="auto">
          <a:xfrm>
            <a:off x="120650" y="188913"/>
            <a:ext cx="886142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Implementation project support and monitoring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20650" y="1125538"/>
            <a:ext cx="8856663" cy="53276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After the meeting, the TAP TSI project team will be able to provide some support to RU and IM single points of contact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Documentation and advice will be provided on the TAP TSI website </a:t>
            </a:r>
            <a:r>
              <a:rPr lang="en-GB" smtClean="0">
                <a:solidFill>
                  <a:schemeClr val="tx1"/>
                </a:solidFill>
                <a:latin typeface="Arial" charset="0"/>
                <a:hlinkClick r:id="rId2"/>
              </a:rPr>
              <a:t>http://tap-tsi.uic.org/What-s-new,4</a:t>
            </a:r>
            <a:r>
              <a:rPr lang="en-GB" smtClean="0">
                <a:solidFill>
                  <a:schemeClr val="tx1"/>
                </a:solidFill>
                <a:latin typeface="Arial" charset="0"/>
              </a:rPr>
              <a:t>  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Some Q&amp;A meetings are being planned at a range of European sites subject to demand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Member States will also provide information on the regulatory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 bwMode="auto">
          <a:xfrm>
            <a:off x="120650" y="188913"/>
            <a:ext cx="886142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Response template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20650" y="1125538"/>
            <a:ext cx="8856663" cy="53276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output from the implementation planning project for each RU and IM will be recorded in a standard template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This is summarised on the following slide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One template has to be completed for each obligation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retail obligations are in the areas of:</a:t>
            </a:r>
          </a:p>
          <a:p>
            <a:pPr lvl="1"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Timetables, tariffs and fares, reservations, ticketing and indirect fulfilment, PRM and architecture compliance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RU/IM obligations are in the areas of:</a:t>
            </a:r>
          </a:p>
          <a:p>
            <a:pPr lvl="1"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Path request, train preparation, train running, passenger information, information in station area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A detailed description of each of the ten obligations will be provided at the Masterplan meeting on 25 September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</a:rPr>
              <a:t>The template states how and when the obligation will be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120650" y="188913"/>
            <a:ext cx="902335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smtClean="0">
                <a:solidFill>
                  <a:schemeClr val="tx1"/>
                </a:solidFill>
                <a:latin typeface="Arial" charset="0"/>
              </a:rPr>
              <a:t>Implementation project template (high-level summary – detailed version will be presented on 25 September)</a:t>
            </a:r>
          </a:p>
        </p:txBody>
      </p:sp>
      <p:graphicFrame>
        <p:nvGraphicFramePr>
          <p:cNvPr id="11293" name="Group 29"/>
          <p:cNvGraphicFramePr>
            <a:graphicFrameLocks noGrp="1"/>
          </p:cNvGraphicFramePr>
          <p:nvPr>
            <p:ph idx="1"/>
          </p:nvPr>
        </p:nvGraphicFramePr>
        <p:xfrm>
          <a:off x="107950" y="1125538"/>
          <a:ext cx="8856663" cy="5229225"/>
        </p:xfrm>
        <a:graphic>
          <a:graphicData uri="http://schemas.openxmlformats.org/drawingml/2006/table">
            <a:tbl>
              <a:tblPr/>
              <a:tblGrid>
                <a:gridCol w="2879725"/>
                <a:gridCol w="5976938"/>
              </a:tblGrid>
              <a:tr h="158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 of project activities – including migration – needed for the RU or IM to meet its regulatory obligations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 of project activities – including migration – needed for the RU or IM to meet its regulatory obligations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 project risks including dependence on activities not directly under the control of the RU or 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 project risks including dependence on activities not directly under the control of the RU or 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detailed project design is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detailed project design is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project development is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project development is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project is 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project is 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reference data is provided to TAP TSI operational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Month/year when related reference data is provided to TAP TSI operational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Reasons for any difference with outline plan in TAP TSI Masterplan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Reasons for any difference with outline plan in TAP TSI Masterplan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P Phase On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EAEAEA"/>
      </a:accent1>
      <a:accent2>
        <a:srgbClr val="99CC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8AB900"/>
      </a:accent6>
      <a:hlink>
        <a:srgbClr val="0046AD"/>
      </a:hlink>
      <a:folHlink>
        <a:srgbClr val="FF99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1F9A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DDFBCF"/>
        </a:accent5>
        <a:accent6>
          <a:srgbClr val="E7E75C"/>
        </a:accent6>
        <a:hlink>
          <a:srgbClr val="00FFCC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AEAEA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E75C"/>
        </a:accent6>
        <a:hlink>
          <a:srgbClr val="0046AD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AEAEA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2D8A2D"/>
        </a:accent6>
        <a:hlink>
          <a:srgbClr val="0046AD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TAP Phase One</Template>
  <TotalTime>795</TotalTime>
  <Words>583</Words>
  <Application>Microsoft Office PowerPoint</Application>
  <PresentationFormat>Bildschirmpräsentation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Wingdings</vt:lpstr>
      <vt:lpstr>Trebuchet MS</vt:lpstr>
      <vt:lpstr>TAP Phase One</vt:lpstr>
      <vt:lpstr>TAP Phase One</vt:lpstr>
      <vt:lpstr>Folie 1</vt:lpstr>
      <vt:lpstr>Introduction</vt:lpstr>
      <vt:lpstr>RU and IM implementation planning</vt:lpstr>
      <vt:lpstr>Implementation project support and monitoring</vt:lpstr>
      <vt:lpstr>Response template</vt:lpstr>
      <vt:lpstr>Implementation project template (high-level summary – detailed version will be presented on 25 September)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concepts</dc:title>
  <dc:creator>Chris Queree</dc:creator>
  <cp:lastModifiedBy>RuetgerFenkes</cp:lastModifiedBy>
  <cp:revision>100</cp:revision>
  <dcterms:created xsi:type="dcterms:W3CDTF">2011-10-19T15:00:53Z</dcterms:created>
  <dcterms:modified xsi:type="dcterms:W3CDTF">2012-09-20T12:11:11Z</dcterms:modified>
</cp:coreProperties>
</file>